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handoutMasterIdLst>
    <p:handoutMasterId r:id="rId6"/>
  </p:handout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62A"/>
    <a:srgbClr val="172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32" autoAdjust="0"/>
  </p:normalViewPr>
  <p:slideViewPr>
    <p:cSldViewPr snapToGrid="0">
      <p:cViewPr varScale="1">
        <p:scale>
          <a:sx n="51" d="100"/>
          <a:sy n="51" d="100"/>
        </p:scale>
        <p:origin x="922" y="29"/>
      </p:cViewPr>
      <p:guideLst/>
    </p:cSldViewPr>
  </p:slideViewPr>
  <p:outlineViewPr>
    <p:cViewPr>
      <p:scale>
        <a:sx n="33" d="100"/>
        <a:sy n="33" d="100"/>
      </p:scale>
      <p:origin x="0" y="-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1E75C-53E1-41AF-91BA-F3B6F6D859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7C5CC6-3E39-4DB4-B04F-D2E8229ED4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E411A-9F16-4659-BD26-63C7FCB6C64C}" type="datetimeFigureOut">
              <a:rPr lang="en-US" smtClean="0"/>
              <a:t>1/6/2019</a:t>
            </a:fld>
            <a:endParaRPr lang="en-US"/>
          </a:p>
        </p:txBody>
      </p:sp>
      <p:sp>
        <p:nvSpPr>
          <p:cNvPr id="4" name="Footer Placeholder 3">
            <a:extLst>
              <a:ext uri="{FF2B5EF4-FFF2-40B4-BE49-F238E27FC236}">
                <a16:creationId xmlns:a16="http://schemas.microsoft.com/office/drawing/2014/main" id="{91C67F4D-580B-42E7-B827-CBDE65A51A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FD4A1D-AE58-45F1-9CB8-C59CF39250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E9C3C-E798-4162-95B6-6805BAA7E343}" type="slidenum">
              <a:rPr lang="en-US" smtClean="0"/>
              <a:t>‹#›</a:t>
            </a:fld>
            <a:endParaRPr lang="en-US"/>
          </a:p>
        </p:txBody>
      </p:sp>
    </p:spTree>
    <p:extLst>
      <p:ext uri="{BB962C8B-B14F-4D97-AF65-F5344CB8AC3E}">
        <p14:creationId xmlns:p14="http://schemas.microsoft.com/office/powerpoint/2010/main" val="426887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C8D37-B955-4D5A-9C4E-740AC1F93A53}" type="datetimeFigureOut">
              <a:rPr lang="en-US" smtClean="0"/>
              <a:t>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5498C-5126-407F-A485-16EF239BDA91}" type="slidenum">
              <a:rPr lang="en-US" smtClean="0"/>
              <a:t>‹#›</a:t>
            </a:fld>
            <a:endParaRPr lang="en-US"/>
          </a:p>
        </p:txBody>
      </p:sp>
    </p:spTree>
    <p:extLst>
      <p:ext uri="{BB962C8B-B14F-4D97-AF65-F5344CB8AC3E}">
        <p14:creationId xmlns:p14="http://schemas.microsoft.com/office/powerpoint/2010/main" val="214247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35498C-5126-407F-A485-16EF239BDA91}" type="slidenum">
              <a:rPr lang="en-US" smtClean="0"/>
              <a:t>1</a:t>
            </a:fld>
            <a:endParaRPr lang="en-US"/>
          </a:p>
        </p:txBody>
      </p:sp>
    </p:spTree>
    <p:extLst>
      <p:ext uri="{BB962C8B-B14F-4D97-AF65-F5344CB8AC3E}">
        <p14:creationId xmlns:p14="http://schemas.microsoft.com/office/powerpoint/2010/main" val="410868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35498C-5126-407F-A485-16EF239BDA91}" type="slidenum">
              <a:rPr lang="en-US" smtClean="0"/>
              <a:t>3</a:t>
            </a:fld>
            <a:endParaRPr lang="en-US"/>
          </a:p>
        </p:txBody>
      </p:sp>
    </p:spTree>
    <p:extLst>
      <p:ext uri="{BB962C8B-B14F-4D97-AF65-F5344CB8AC3E}">
        <p14:creationId xmlns:p14="http://schemas.microsoft.com/office/powerpoint/2010/main" val="4191026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27FF-8011-4E29-A212-153E18809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A1EB94-57A7-49CB-87B7-5AA5827D1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A5E56-8831-4925-8C9B-E5B7E8DEEB5E}"/>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5" name="Footer Placeholder 4">
            <a:extLst>
              <a:ext uri="{FF2B5EF4-FFF2-40B4-BE49-F238E27FC236}">
                <a16:creationId xmlns:a16="http://schemas.microsoft.com/office/drawing/2014/main" id="{1DE0EE95-A85F-49DB-85FA-A74369DC3A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0D92AE-CB17-4F33-9F1C-B72A47DB07BA}"/>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20477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954E-3F45-4ABE-9F4D-4A933853C7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1A9019-8392-4C1D-B5F8-9E4C8E903C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83864-4703-4D0D-AA10-11913F886476}"/>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5" name="Footer Placeholder 4">
            <a:extLst>
              <a:ext uri="{FF2B5EF4-FFF2-40B4-BE49-F238E27FC236}">
                <a16:creationId xmlns:a16="http://schemas.microsoft.com/office/drawing/2014/main" id="{F076BA33-729F-43A1-9311-83C258CADA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03CA45-5642-41C6-BE11-4F2C7738BC5D}"/>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90861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E2A515-4507-48DF-A2B1-4084F09DF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52C748-926F-418E-9380-68E1DBD4B5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3C064-BDBD-471F-BC21-6BF3CF753FE5}"/>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5" name="Footer Placeholder 4">
            <a:extLst>
              <a:ext uri="{FF2B5EF4-FFF2-40B4-BE49-F238E27FC236}">
                <a16:creationId xmlns:a16="http://schemas.microsoft.com/office/drawing/2014/main" id="{CCB8DF27-3F94-4D90-8139-1EB4A2F602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223B8-D7D6-4E00-924C-2773C26F015A}"/>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05135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25FF-2DA0-4638-A3BF-51365A795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C2550-392A-4DF7-A4F8-4DC956C8FA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3D2A-4F83-4C46-8852-FFF15FDE145C}"/>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5" name="Footer Placeholder 4">
            <a:extLst>
              <a:ext uri="{FF2B5EF4-FFF2-40B4-BE49-F238E27FC236}">
                <a16:creationId xmlns:a16="http://schemas.microsoft.com/office/drawing/2014/main" id="{6C359BC0-B8D5-458A-BE9A-09458AD998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277EC6-8F4B-4035-B855-C612007AA00B}"/>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13789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603E-F82B-4B86-9260-1C642C63C5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42FAAA-94E4-485B-8830-9C4FEECDC9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1F970B-8D5A-408B-B2F7-A43430982A34}"/>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5" name="Footer Placeholder 4">
            <a:extLst>
              <a:ext uri="{FF2B5EF4-FFF2-40B4-BE49-F238E27FC236}">
                <a16:creationId xmlns:a16="http://schemas.microsoft.com/office/drawing/2014/main" id="{E7138222-76A9-48E2-B685-4DCE54E5E8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6E85F5-A629-45A6-B0B2-198A78EC4F72}"/>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212132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25FD-5D51-41A8-8C9F-7A370FFE64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E5992-657A-4727-BCB2-EB22059621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F01978-2B8C-426E-B48A-9D75526F36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FB4549-FCEF-4BAE-AF1B-84EF923077E2}"/>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6" name="Footer Placeholder 5">
            <a:extLst>
              <a:ext uri="{FF2B5EF4-FFF2-40B4-BE49-F238E27FC236}">
                <a16:creationId xmlns:a16="http://schemas.microsoft.com/office/drawing/2014/main" id="{0570D8A0-6E53-4305-A72F-48E6E1C23D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04F7E1-1D7D-4F51-B07E-5F3ABC6C212E}"/>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5287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98CE-351A-4309-898E-D5489CF01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8E3C02-C722-4030-BC19-53C8B39E1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4A8EC2-2B88-4EB8-8D79-67ECDD2CA8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6BB9F4-9894-4E98-BB05-8A4D23DE4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C38BDB-6DB0-4EA6-8314-62AA7603A3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F29231-ABEC-440F-8543-8DE17C631674}"/>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8" name="Footer Placeholder 7">
            <a:extLst>
              <a:ext uri="{FF2B5EF4-FFF2-40B4-BE49-F238E27FC236}">
                <a16:creationId xmlns:a16="http://schemas.microsoft.com/office/drawing/2014/main" id="{2AD51005-D061-4B11-9EFE-2CC827DE6C6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2E7DE8-B974-405A-940A-515B8312F385}"/>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308125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BD31-4BA2-4ADB-A6FC-22051C13F4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102C48-4FDD-459A-A3ED-4032B2B8B04D}"/>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4" name="Footer Placeholder 3">
            <a:extLst>
              <a:ext uri="{FF2B5EF4-FFF2-40B4-BE49-F238E27FC236}">
                <a16:creationId xmlns:a16="http://schemas.microsoft.com/office/drawing/2014/main" id="{590F1E45-ED77-4475-9B20-3707069489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553540-4D03-4F69-97C2-4F6354A7EECB}"/>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5436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0E75D-D439-4594-BC48-45990F56D8D2}"/>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3" name="Footer Placeholder 2">
            <a:extLst>
              <a:ext uri="{FF2B5EF4-FFF2-40B4-BE49-F238E27FC236}">
                <a16:creationId xmlns:a16="http://schemas.microsoft.com/office/drawing/2014/main" id="{1D0EB2FF-D38D-4E12-AC06-5ACA56E6EC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56C8E7-EBA8-4146-BB3E-0E5780D253AF}"/>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267138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2316-0FE6-424E-8687-414F84A8D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220383-1A5E-4A65-A8F7-4191FED642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E306E-AE5F-48C6-AB7A-F5D5EBC44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C7BA07-475B-4BCE-AFC2-5D828F67D852}"/>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6" name="Footer Placeholder 5">
            <a:extLst>
              <a:ext uri="{FF2B5EF4-FFF2-40B4-BE49-F238E27FC236}">
                <a16:creationId xmlns:a16="http://schemas.microsoft.com/office/drawing/2014/main" id="{174833EF-7365-43D2-AB41-06613B87E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A7E45F-07D3-4233-80B7-1E565C2182F4}"/>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80116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19DB-B291-4340-B75E-2760A8B7D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F0836-E7D2-4D8F-9D4A-9FBF3D178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22F2E72-76C9-463C-AEF0-3BFF9A5DF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EECB06-C29E-403A-B035-BB0D304FBB68}"/>
              </a:ext>
            </a:extLst>
          </p:cNvPr>
          <p:cNvSpPr>
            <a:spLocks noGrp="1"/>
          </p:cNvSpPr>
          <p:nvPr>
            <p:ph type="dt" sz="half" idx="10"/>
          </p:nvPr>
        </p:nvSpPr>
        <p:spPr/>
        <p:txBody>
          <a:bodyPr/>
          <a:lstStyle/>
          <a:p>
            <a:fld id="{BEE24855-D58B-4F1E-9A44-A599F91A3873}" type="datetimeFigureOut">
              <a:rPr lang="en-US" smtClean="0"/>
              <a:t>1/6/2019</a:t>
            </a:fld>
            <a:endParaRPr lang="en-US" dirty="0"/>
          </a:p>
        </p:txBody>
      </p:sp>
      <p:sp>
        <p:nvSpPr>
          <p:cNvPr id="6" name="Footer Placeholder 5">
            <a:extLst>
              <a:ext uri="{FF2B5EF4-FFF2-40B4-BE49-F238E27FC236}">
                <a16:creationId xmlns:a16="http://schemas.microsoft.com/office/drawing/2014/main" id="{3D899B64-91CD-4553-9DF3-40B156996E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F74058-E87B-49F0-A52A-6E549B341A3C}"/>
              </a:ext>
            </a:extLst>
          </p:cNvPr>
          <p:cNvSpPr>
            <a:spLocks noGrp="1"/>
          </p:cNvSpPr>
          <p:nvPr>
            <p:ph type="sldNum" sz="quarter" idx="12"/>
          </p:nvPr>
        </p:nvSpPr>
        <p:spPr/>
        <p:txBody>
          <a:bodyPr/>
          <a:lstStyle/>
          <a:p>
            <a:fld id="{E1DEA53B-1E5D-4553-837D-3DA45D24DE09}" type="slidenum">
              <a:rPr lang="en-US" smtClean="0"/>
              <a:t>‹#›</a:t>
            </a:fld>
            <a:endParaRPr lang="en-US" dirty="0"/>
          </a:p>
        </p:txBody>
      </p:sp>
    </p:spTree>
    <p:extLst>
      <p:ext uri="{BB962C8B-B14F-4D97-AF65-F5344CB8AC3E}">
        <p14:creationId xmlns:p14="http://schemas.microsoft.com/office/powerpoint/2010/main" val="117781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9DE40-53C8-4D71-A0E0-A30CEEE7D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52AD1C-9D4F-490C-8E20-A38868BB70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D6261-4A9C-4F58-8178-AAEB63E4B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24855-D58B-4F1E-9A44-A599F91A3873}" type="datetimeFigureOut">
              <a:rPr lang="en-US" smtClean="0"/>
              <a:t>1/6/2019</a:t>
            </a:fld>
            <a:endParaRPr lang="en-US" dirty="0"/>
          </a:p>
        </p:txBody>
      </p:sp>
      <p:sp>
        <p:nvSpPr>
          <p:cNvPr id="5" name="Footer Placeholder 4">
            <a:extLst>
              <a:ext uri="{FF2B5EF4-FFF2-40B4-BE49-F238E27FC236}">
                <a16:creationId xmlns:a16="http://schemas.microsoft.com/office/drawing/2014/main" id="{0D79F889-5499-4B11-B501-388EBF15C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E8E5BDF-457B-4533-9619-80AD72BBEB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EA53B-1E5D-4553-837D-3DA45D24DE09}" type="slidenum">
              <a:rPr lang="en-US" smtClean="0"/>
              <a:t>‹#›</a:t>
            </a:fld>
            <a:endParaRPr lang="en-US" dirty="0"/>
          </a:p>
        </p:txBody>
      </p:sp>
    </p:spTree>
    <p:extLst>
      <p:ext uri="{BB962C8B-B14F-4D97-AF65-F5344CB8AC3E}">
        <p14:creationId xmlns:p14="http://schemas.microsoft.com/office/powerpoint/2010/main" val="716319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video" Target="https://www.youtube.com/embed/ViSkQ_RewO4"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video" Target="https://www.youtube.com/embed/i7b_Vit0hMQ" TargetMode="External"/><Relationship Id="rId1" Type="http://schemas.openxmlformats.org/officeDocument/2006/relationships/video" Target="https://www.youtube.com/embed/C0E6LeWXhnQ" TargetMode="External"/><Relationship Id="rId6" Type="http://schemas.openxmlformats.org/officeDocument/2006/relationships/image" Target="../media/image2.jpg"/><Relationship Id="rId11" Type="http://schemas.openxmlformats.org/officeDocument/2006/relationships/image" Target="../media/image7.jfif"/><Relationship Id="rId5" Type="http://schemas.openxmlformats.org/officeDocument/2006/relationships/notesSlide" Target="../notesSlides/notesSlide2.xml"/><Relationship Id="rId10" Type="http://schemas.openxmlformats.org/officeDocument/2006/relationships/image" Target="../media/image6.jfif"/><Relationship Id="rId4" Type="http://schemas.openxmlformats.org/officeDocument/2006/relationships/slideLayout" Target="../slideLayouts/slideLayout2.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58000"/>
                    </a14:imgEffect>
                  </a14:imgLayer>
                </a14:imgProps>
              </a:ext>
            </a:extLst>
          </a:blip>
          <a:srcRect/>
          <a:stretch>
            <a:fillRect t="-168000" b="-16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F837-68CE-408A-84F0-91994F616213}"/>
              </a:ext>
            </a:extLst>
          </p:cNvPr>
          <p:cNvSpPr>
            <a:spLocks noGrp="1"/>
          </p:cNvSpPr>
          <p:nvPr>
            <p:ph type="title"/>
          </p:nvPr>
        </p:nvSpPr>
        <p:spPr>
          <a:xfrm>
            <a:off x="838200" y="9525"/>
            <a:ext cx="10515600" cy="1071563"/>
          </a:xfrm>
        </p:spPr>
        <p:txBody>
          <a:bodyPr/>
          <a:lstStyle/>
          <a:p>
            <a:pPr algn="ctr"/>
            <a:r>
              <a:rPr lang="en-US" b="1" dirty="0">
                <a:solidFill>
                  <a:schemeClr val="bg1"/>
                </a:solidFill>
              </a:rPr>
              <a:t>Marquise Knox</a:t>
            </a:r>
          </a:p>
        </p:txBody>
      </p:sp>
      <p:sp>
        <p:nvSpPr>
          <p:cNvPr id="3" name="Content Placeholder 2">
            <a:extLst>
              <a:ext uri="{FF2B5EF4-FFF2-40B4-BE49-F238E27FC236}">
                <a16:creationId xmlns:a16="http://schemas.microsoft.com/office/drawing/2014/main" id="{17EA5AC4-F3D1-4648-ADEE-27F1877B5D49}"/>
              </a:ext>
            </a:extLst>
          </p:cNvPr>
          <p:cNvSpPr>
            <a:spLocks noGrp="1"/>
          </p:cNvSpPr>
          <p:nvPr>
            <p:ph idx="1"/>
          </p:nvPr>
        </p:nvSpPr>
        <p:spPr>
          <a:xfrm>
            <a:off x="-124287" y="878890"/>
            <a:ext cx="12109141" cy="6573914"/>
          </a:xfrm>
        </p:spPr>
        <p:txBody>
          <a:bodyPr>
            <a:normAutofit fontScale="77500" lnSpcReduction="20000"/>
          </a:bodyPr>
          <a:lstStyle/>
          <a:p>
            <a:pPr marL="0" lvl="0" indent="0" algn="ctr">
              <a:buNone/>
            </a:pPr>
            <a:r>
              <a:rPr lang="en-US" sz="26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Born St. Louis,  Mo, Marquise hails from a musical family deeply rooted in the Blues. He learned how to play guitar from his grandmother Lillie. He also played with his uncle Clifford, who was a major influence in Marquise's life. For Marquise, Blues is his heritage and  way of life. He spent his early teenage years in St. Louis mentoring  under the late great Blues legend, N.E.A. (National Endowment of the Arts) Heritage Fellowship recipient  and Grammy Award winner Henry James Townsend. Marquise's talents have  earned him performing rights with some of America’s most notable blues  performers such as blues  legends  B.B. King, Pinetop Perkins and David “Honeyboy” Edwards (the  latter two also N.E.A. Heritage Fellows). He has also performed at dozens of festivals, and has toured all throughout Europe.   </a:t>
            </a:r>
          </a:p>
          <a:p>
            <a:pPr marL="0" lvl="0" indent="0" algn="ctr">
              <a:buNone/>
            </a:pPr>
            <a:r>
              <a:rPr lang="en-US" sz="26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During a visit to Clarksdale, Mississippi, Marquise was introduced to  Sam Lay. Like other statesmen of the Blues, Sam took an immediate liking  to Marquise and took it upon himself to help give Marquise's career a boost by insisting that Chad Kassem bring Marquise to the celebrated Blues series "Blues Masters at the Crossroads," which has showcased a virtual who's-who of the Blues at Blue Heaven Studios in Salina, Kansas. Marquise was an  immediate crowd favorite, and was adopted by all of the elders of the  Blues in attendance that year. His obvious talent along with his deep  knowledge of the Blues and vast respect for his elders made it clear  Marquise had something special</a:t>
            </a:r>
          </a:p>
          <a:p>
            <a:pPr marL="0" lvl="0" indent="0" algn="ctr">
              <a:buNone/>
            </a:pPr>
            <a:r>
              <a:rPr lang="en-US" sz="26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 Knox’s debut album MANCHILD  was nominated for a Blues Music Award for Best New Artist Debut. The  album was recorded when he was 16 with world renowned guitarist Michael  Burks and his band. The release received worldwide acclaim, including  Living Blues' Best Debut Artist Award and a Blues Music Award nomination  for Best Debut Artist. Marquise then recorded a direct-to-disc album  while in town for the next year's Crossroads.    Marquise released his second album, Here I Am,  once again recorded at the legendary Blue Heaven Studios in Salina,  Kansas. Nine  originals, and three reverent covers of Marquise’s favorite Muddy Waters  tunes .  </a:t>
            </a:r>
          </a:p>
          <a:p>
            <a:pPr marL="0" lvl="0" indent="0" algn="ctr">
              <a:buNone/>
            </a:pPr>
            <a:r>
              <a:rPr lang="en-US" sz="26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In 2017 Marquise formed his own independent label Knox Entertainment and released his first self produced album Black &amp; Blue Live!</a:t>
            </a:r>
          </a:p>
          <a:p>
            <a:pPr marL="0" indent="0">
              <a:buNone/>
            </a:pPr>
            <a:r>
              <a:rPr lang="en-US" sz="2600" dirty="0">
                <a:solidFill>
                  <a:schemeClr val="bg1"/>
                </a:solidFill>
              </a:rPr>
              <a:t> </a:t>
            </a:r>
          </a:p>
        </p:txBody>
      </p:sp>
    </p:spTree>
    <p:extLst>
      <p:ext uri="{BB962C8B-B14F-4D97-AF65-F5344CB8AC3E}">
        <p14:creationId xmlns:p14="http://schemas.microsoft.com/office/powerpoint/2010/main" val="20798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DF626-3BFB-44B3-934B-89B0D68807C9}"/>
              </a:ext>
            </a:extLst>
          </p:cNvPr>
          <p:cNvSpPr>
            <a:spLocks noGrp="1"/>
          </p:cNvSpPr>
          <p:nvPr>
            <p:ph type="title"/>
          </p:nvPr>
        </p:nvSpPr>
        <p:spPr>
          <a:xfrm>
            <a:off x="739141" y="118277"/>
            <a:ext cx="10515600" cy="1325563"/>
          </a:xfrm>
        </p:spPr>
        <p:txBody>
          <a:bodyPr/>
          <a:lstStyle/>
          <a:p>
            <a:pPr algn="ctr"/>
            <a:r>
              <a:rPr lang="en-US" b="1" dirty="0">
                <a:solidFill>
                  <a:schemeClr val="bg1"/>
                </a:solidFill>
              </a:rPr>
              <a:t>Festivals</a:t>
            </a:r>
          </a:p>
        </p:txBody>
      </p:sp>
      <p:sp>
        <p:nvSpPr>
          <p:cNvPr id="6" name="TextBox 5">
            <a:extLst>
              <a:ext uri="{FF2B5EF4-FFF2-40B4-BE49-F238E27FC236}">
                <a16:creationId xmlns:a16="http://schemas.microsoft.com/office/drawing/2014/main" id="{E8BB0942-90D3-40C7-8737-92FE38B429A2}"/>
              </a:ext>
            </a:extLst>
          </p:cNvPr>
          <p:cNvSpPr txBox="1"/>
          <p:nvPr/>
        </p:nvSpPr>
        <p:spPr>
          <a:xfrm>
            <a:off x="6195060" y="1443841"/>
            <a:ext cx="5996940" cy="4401205"/>
          </a:xfrm>
          <a:prstGeom prst="rect">
            <a:avLst/>
          </a:prstGeom>
          <a:noFill/>
        </p:spPr>
        <p:txBody>
          <a:bodyPr wrap="square" rtlCol="0">
            <a:spAutoFit/>
          </a:bodyPr>
          <a:lstStyle/>
          <a:p>
            <a:pPr algn="ctr"/>
            <a:r>
              <a:rPr lang="en-US" sz="2800" dirty="0">
                <a:solidFill>
                  <a:schemeClr val="bg1"/>
                </a:solidFill>
              </a:rPr>
              <a:t>Big Muddy Blues Festivals</a:t>
            </a:r>
          </a:p>
          <a:p>
            <a:pPr algn="ctr"/>
            <a:r>
              <a:rPr lang="en-US" sz="2800" dirty="0">
                <a:solidFill>
                  <a:schemeClr val="bg1"/>
                </a:solidFill>
              </a:rPr>
              <a:t>Montana Folk Festival</a:t>
            </a:r>
          </a:p>
          <a:p>
            <a:pPr algn="ctr"/>
            <a:r>
              <a:rPr lang="en-US" sz="2800" dirty="0">
                <a:solidFill>
                  <a:schemeClr val="bg1"/>
                </a:solidFill>
              </a:rPr>
              <a:t>Cognac Blues Passions Festival</a:t>
            </a:r>
          </a:p>
          <a:p>
            <a:pPr algn="ctr"/>
            <a:r>
              <a:rPr lang="en-US" sz="2800" dirty="0">
                <a:solidFill>
                  <a:schemeClr val="bg1"/>
                </a:solidFill>
              </a:rPr>
              <a:t>Edinburgh Jazz &amp; Blues Festival</a:t>
            </a:r>
          </a:p>
          <a:p>
            <a:pPr algn="ctr"/>
            <a:r>
              <a:rPr lang="en-US" sz="2800" dirty="0">
                <a:solidFill>
                  <a:schemeClr val="bg1"/>
                </a:solidFill>
              </a:rPr>
              <a:t>Mississippi Valley Blues Festival</a:t>
            </a:r>
          </a:p>
          <a:p>
            <a:pPr algn="ctr"/>
            <a:r>
              <a:rPr lang="en-US" sz="2800" dirty="0">
                <a:solidFill>
                  <a:schemeClr val="bg1"/>
                </a:solidFill>
              </a:rPr>
              <a:t>Chicago Blues Festival</a:t>
            </a:r>
          </a:p>
          <a:p>
            <a:pPr algn="ctr"/>
            <a:r>
              <a:rPr lang="en-US" sz="2800" dirty="0">
                <a:solidFill>
                  <a:schemeClr val="bg1"/>
                </a:solidFill>
              </a:rPr>
              <a:t>Jazz A Vienne Festival</a:t>
            </a:r>
          </a:p>
          <a:p>
            <a:pPr algn="ctr"/>
            <a:r>
              <a:rPr lang="en-US" sz="2800" dirty="0">
                <a:solidFill>
                  <a:schemeClr val="bg1"/>
                </a:solidFill>
              </a:rPr>
              <a:t>Calgary International Blues Festival</a:t>
            </a:r>
          </a:p>
          <a:p>
            <a:pPr algn="ctr"/>
            <a:r>
              <a:rPr lang="en-US" sz="2800" dirty="0">
                <a:solidFill>
                  <a:schemeClr val="bg1"/>
                </a:solidFill>
              </a:rPr>
              <a:t>75</a:t>
            </a:r>
            <a:r>
              <a:rPr lang="en-US" sz="2800" baseline="30000" dirty="0">
                <a:solidFill>
                  <a:schemeClr val="bg1"/>
                </a:solidFill>
              </a:rPr>
              <a:t>th</a:t>
            </a:r>
            <a:r>
              <a:rPr lang="en-US" sz="2800" dirty="0">
                <a:solidFill>
                  <a:schemeClr val="bg1"/>
                </a:solidFill>
              </a:rPr>
              <a:t> and 78</a:t>
            </a:r>
            <a:r>
              <a:rPr lang="en-US" sz="2800" baseline="30000" dirty="0">
                <a:solidFill>
                  <a:schemeClr val="bg1"/>
                </a:solidFill>
              </a:rPr>
              <a:t>th</a:t>
            </a:r>
            <a:r>
              <a:rPr lang="en-US" sz="2800" dirty="0">
                <a:solidFill>
                  <a:schemeClr val="bg1"/>
                </a:solidFill>
              </a:rPr>
              <a:t> National Folk Festival</a:t>
            </a:r>
          </a:p>
          <a:p>
            <a:pPr algn="ctr"/>
            <a:r>
              <a:rPr lang="en-US" sz="2800" dirty="0">
                <a:solidFill>
                  <a:schemeClr val="bg1"/>
                </a:solidFill>
              </a:rPr>
              <a:t>Briggs Farm Blues Festival</a:t>
            </a:r>
          </a:p>
        </p:txBody>
      </p:sp>
      <p:sp>
        <p:nvSpPr>
          <p:cNvPr id="13" name="TextBox 12">
            <a:extLst>
              <a:ext uri="{FF2B5EF4-FFF2-40B4-BE49-F238E27FC236}">
                <a16:creationId xmlns:a16="http://schemas.microsoft.com/office/drawing/2014/main" id="{7C6A46D6-2542-40B8-8C25-B03A1253BF07}"/>
              </a:ext>
            </a:extLst>
          </p:cNvPr>
          <p:cNvSpPr txBox="1"/>
          <p:nvPr/>
        </p:nvSpPr>
        <p:spPr>
          <a:xfrm>
            <a:off x="0" y="1443840"/>
            <a:ext cx="6096000" cy="4401205"/>
          </a:xfrm>
          <a:prstGeom prst="rect">
            <a:avLst/>
          </a:prstGeom>
          <a:noFill/>
        </p:spPr>
        <p:txBody>
          <a:bodyPr wrap="square" rtlCol="0">
            <a:spAutoFit/>
          </a:bodyPr>
          <a:lstStyle/>
          <a:p>
            <a:pPr algn="ctr"/>
            <a:r>
              <a:rPr lang="en-US" sz="2800" dirty="0">
                <a:solidFill>
                  <a:schemeClr val="bg1"/>
                </a:solidFill>
              </a:rPr>
              <a:t>2017 NHL winter Classic Game</a:t>
            </a:r>
          </a:p>
          <a:p>
            <a:pPr algn="ctr"/>
            <a:r>
              <a:rPr lang="en-US" sz="2800" dirty="0">
                <a:solidFill>
                  <a:schemeClr val="bg1"/>
                </a:solidFill>
              </a:rPr>
              <a:t>King Biscuit Blues Festival</a:t>
            </a:r>
          </a:p>
          <a:p>
            <a:pPr algn="ctr"/>
            <a:r>
              <a:rPr lang="en-US" sz="2800" dirty="0">
                <a:solidFill>
                  <a:schemeClr val="bg1"/>
                </a:solidFill>
              </a:rPr>
              <a:t>Tampa Bay Blues Festival</a:t>
            </a:r>
          </a:p>
          <a:p>
            <a:pPr algn="ctr"/>
            <a:r>
              <a:rPr lang="en-US" sz="2800" dirty="0">
                <a:solidFill>
                  <a:schemeClr val="bg1"/>
                </a:solidFill>
              </a:rPr>
              <a:t>Harvest Jazz &amp; Blues Festival</a:t>
            </a:r>
          </a:p>
          <a:p>
            <a:pPr algn="ctr"/>
            <a:r>
              <a:rPr lang="en-US" sz="2800" dirty="0">
                <a:solidFill>
                  <a:schemeClr val="bg1"/>
                </a:solidFill>
              </a:rPr>
              <a:t>Granhuns Jazz Festival</a:t>
            </a:r>
          </a:p>
          <a:p>
            <a:pPr algn="ctr"/>
            <a:r>
              <a:rPr lang="en-US" sz="2800" dirty="0">
                <a:solidFill>
                  <a:schemeClr val="bg1"/>
                </a:solidFill>
              </a:rPr>
              <a:t>Recife Beat Festival</a:t>
            </a:r>
          </a:p>
          <a:p>
            <a:pPr algn="ctr"/>
            <a:r>
              <a:rPr lang="en-US" sz="2800" dirty="0">
                <a:solidFill>
                  <a:schemeClr val="bg1"/>
                </a:solidFill>
              </a:rPr>
              <a:t>Waterfront Blues Festivals</a:t>
            </a:r>
          </a:p>
          <a:p>
            <a:pPr algn="ctr"/>
            <a:r>
              <a:rPr lang="en-US" sz="2800" dirty="0">
                <a:solidFill>
                  <a:schemeClr val="bg1"/>
                </a:solidFill>
              </a:rPr>
              <a:t>Luzern Blues Festival</a:t>
            </a:r>
          </a:p>
          <a:p>
            <a:pPr algn="ctr"/>
            <a:r>
              <a:rPr lang="en-US" sz="2800" dirty="0">
                <a:solidFill>
                  <a:schemeClr val="bg1"/>
                </a:solidFill>
              </a:rPr>
              <a:t>Richmond Folk Festival</a:t>
            </a:r>
          </a:p>
          <a:p>
            <a:pPr algn="ctr"/>
            <a:r>
              <a:rPr lang="en-US" sz="2800" dirty="0">
                <a:solidFill>
                  <a:schemeClr val="bg1"/>
                </a:solidFill>
              </a:rPr>
              <a:t>Lowell Folk Festival</a:t>
            </a:r>
          </a:p>
        </p:txBody>
      </p:sp>
    </p:spTree>
    <p:extLst>
      <p:ext uri="{BB962C8B-B14F-4D97-AF65-F5344CB8AC3E}">
        <p14:creationId xmlns:p14="http://schemas.microsoft.com/office/powerpoint/2010/main" val="48554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E4B8-1DB1-4592-92C3-79F25D6F862E}"/>
              </a:ext>
            </a:extLst>
          </p:cNvPr>
          <p:cNvSpPr>
            <a:spLocks noGrp="1"/>
          </p:cNvSpPr>
          <p:nvPr>
            <p:ph type="title"/>
          </p:nvPr>
        </p:nvSpPr>
        <p:spPr>
          <a:xfrm>
            <a:off x="973730" y="30451"/>
            <a:ext cx="10515600" cy="1325563"/>
          </a:xfrm>
        </p:spPr>
        <p:txBody>
          <a:bodyPr/>
          <a:lstStyle/>
          <a:p>
            <a:pPr algn="ctr"/>
            <a:r>
              <a:rPr lang="en-US" b="1" dirty="0">
                <a:solidFill>
                  <a:schemeClr val="bg1"/>
                </a:solidFill>
              </a:rPr>
              <a:t>Videos &amp; Discography  </a:t>
            </a:r>
          </a:p>
        </p:txBody>
      </p:sp>
      <p:pic>
        <p:nvPicPr>
          <p:cNvPr id="4" name="Online Media 3" title="Listen UP: Marquise Knox in St. Louis">
            <a:hlinkClick r:id="" action="ppaction://media"/>
            <a:extLst>
              <a:ext uri="{FF2B5EF4-FFF2-40B4-BE49-F238E27FC236}">
                <a16:creationId xmlns:a16="http://schemas.microsoft.com/office/drawing/2014/main" id="{74B6C04D-FBF6-434D-8358-C59D68F4A895}"/>
              </a:ext>
            </a:extLst>
          </p:cNvPr>
          <p:cNvPicPr>
            <a:picLocks noGrp="1" noRot="1" noChangeAspect="1"/>
          </p:cNvPicPr>
          <p:nvPr>
            <p:ph idx="1"/>
            <a:videoFile r:link="rId1"/>
          </p:nvPr>
        </p:nvPicPr>
        <p:blipFill>
          <a:blip r:embed="rId7"/>
          <a:stretch>
            <a:fillRect/>
          </a:stretch>
        </p:blipFill>
        <p:spPr>
          <a:xfrm>
            <a:off x="1" y="1777924"/>
            <a:ext cx="3657600" cy="2057400"/>
          </a:xfrm>
          <a:prstGeom prst="rect">
            <a:avLst/>
          </a:prstGeom>
          <a:ln>
            <a:noFill/>
          </a:ln>
          <a:effectLst>
            <a:softEdge rad="112500"/>
          </a:effectLst>
        </p:spPr>
      </p:pic>
      <p:pic>
        <p:nvPicPr>
          <p:cNvPr id="5" name="Online Media 4" title="Marquise Knox - I Know the Blues - Jazz à Vienne 2018">
            <a:hlinkClick r:id="" action="ppaction://media"/>
            <a:extLst>
              <a:ext uri="{FF2B5EF4-FFF2-40B4-BE49-F238E27FC236}">
                <a16:creationId xmlns:a16="http://schemas.microsoft.com/office/drawing/2014/main" id="{E4B0EAFF-2847-4D23-84EB-BA8DFFCD3916}"/>
              </a:ext>
            </a:extLst>
          </p:cNvPr>
          <p:cNvPicPr>
            <a:picLocks noRot="1" noChangeAspect="1"/>
          </p:cNvPicPr>
          <p:nvPr>
            <a:videoFile r:link="rId2"/>
          </p:nvPr>
        </p:nvPicPr>
        <p:blipFill>
          <a:blip r:embed="rId8"/>
          <a:stretch>
            <a:fillRect/>
          </a:stretch>
        </p:blipFill>
        <p:spPr>
          <a:xfrm>
            <a:off x="8534399" y="1777924"/>
            <a:ext cx="3657600" cy="2057400"/>
          </a:xfrm>
          <a:prstGeom prst="rect">
            <a:avLst/>
          </a:prstGeom>
          <a:ln>
            <a:noFill/>
          </a:ln>
          <a:effectLst>
            <a:softEdge rad="112500"/>
          </a:effectLst>
        </p:spPr>
      </p:pic>
      <p:pic>
        <p:nvPicPr>
          <p:cNvPr id="7" name="Picture 6">
            <a:extLst>
              <a:ext uri="{FF2B5EF4-FFF2-40B4-BE49-F238E27FC236}">
                <a16:creationId xmlns:a16="http://schemas.microsoft.com/office/drawing/2014/main" id="{9A89D3A7-3169-4903-878C-9DAE54CC2F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1376" y="1302116"/>
            <a:ext cx="2803158" cy="2803158"/>
          </a:xfrm>
          <a:prstGeom prst="rect">
            <a:avLst/>
          </a:prstGeom>
          <a:ln>
            <a:noFill/>
          </a:ln>
          <a:effectLst>
            <a:softEdge rad="112500"/>
          </a:effectLst>
        </p:spPr>
      </p:pic>
      <p:pic>
        <p:nvPicPr>
          <p:cNvPr id="9" name="Picture 8">
            <a:extLst>
              <a:ext uri="{FF2B5EF4-FFF2-40B4-BE49-F238E27FC236}">
                <a16:creationId xmlns:a16="http://schemas.microsoft.com/office/drawing/2014/main" id="{7FE227BC-C29B-4A89-A35C-7D61D064ABF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8632" y="4256968"/>
            <a:ext cx="2143125" cy="2143125"/>
          </a:xfrm>
          <a:prstGeom prst="rect">
            <a:avLst/>
          </a:prstGeom>
          <a:ln>
            <a:noFill/>
          </a:ln>
          <a:effectLst>
            <a:softEdge rad="112500"/>
          </a:effectLst>
        </p:spPr>
      </p:pic>
      <p:pic>
        <p:nvPicPr>
          <p:cNvPr id="11" name="Picture 10">
            <a:extLst>
              <a:ext uri="{FF2B5EF4-FFF2-40B4-BE49-F238E27FC236}">
                <a16:creationId xmlns:a16="http://schemas.microsoft.com/office/drawing/2014/main" id="{A0C9D196-80AC-444D-8568-B51DEE5B51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01150" y="4105274"/>
            <a:ext cx="2152650" cy="2124075"/>
          </a:xfrm>
          <a:prstGeom prst="rect">
            <a:avLst/>
          </a:prstGeom>
          <a:ln>
            <a:noFill/>
          </a:ln>
          <a:effectLst>
            <a:softEdge rad="112500"/>
          </a:effectLst>
        </p:spPr>
      </p:pic>
      <p:pic>
        <p:nvPicPr>
          <p:cNvPr id="12" name="Online Media 11" title="Commit a Crime (Live)">
            <a:hlinkClick r:id="" action="ppaction://media"/>
            <a:extLst>
              <a:ext uri="{FF2B5EF4-FFF2-40B4-BE49-F238E27FC236}">
                <a16:creationId xmlns:a16="http://schemas.microsoft.com/office/drawing/2014/main" id="{B7CBD402-A2D9-44E2-B420-BB446AD4EA21}"/>
              </a:ext>
            </a:extLst>
          </p:cNvPr>
          <p:cNvPicPr>
            <a:picLocks noRot="1" noChangeAspect="1"/>
          </p:cNvPicPr>
          <p:nvPr>
            <a:videoFile r:link="rId3"/>
          </p:nvPr>
        </p:nvPicPr>
        <p:blipFill>
          <a:blip r:embed="rId12"/>
          <a:stretch>
            <a:fillRect/>
          </a:stretch>
        </p:blipFill>
        <p:spPr>
          <a:xfrm>
            <a:off x="4154155" y="4527184"/>
            <a:ext cx="3657600" cy="2057400"/>
          </a:xfrm>
          <a:prstGeom prst="rect">
            <a:avLst/>
          </a:prstGeom>
        </p:spPr>
      </p:pic>
    </p:spTree>
    <p:extLst>
      <p:ext uri="{BB962C8B-B14F-4D97-AF65-F5344CB8AC3E}">
        <p14:creationId xmlns:p14="http://schemas.microsoft.com/office/powerpoint/2010/main" val="3656685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knoxknox(1)</Template>
  <TotalTime>0</TotalTime>
  <Words>511</Words>
  <Application>Microsoft Office PowerPoint</Application>
  <PresentationFormat>Widescreen</PresentationFormat>
  <Paragraphs>30</Paragraphs>
  <Slides>3</Slides>
  <Notes>2</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Marquise Knox</vt:lpstr>
      <vt:lpstr>Festivals</vt:lpstr>
      <vt:lpstr>Videos &amp; Discography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2019-01-06T14:49:30Z</dcterms:created>
  <dcterms:modified xsi:type="dcterms:W3CDTF">2019-01-06T14:50:06Z</dcterms:modified>
  <cp:contentStatus/>
</cp:coreProperties>
</file>